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9" r:id="rId2"/>
    <p:sldId id="256" r:id="rId3"/>
    <p:sldId id="261" r:id="rId4"/>
    <p:sldId id="272" r:id="rId5"/>
    <p:sldId id="262" r:id="rId6"/>
    <p:sldId id="263" r:id="rId7"/>
    <p:sldId id="267" r:id="rId8"/>
    <p:sldId id="268" r:id="rId9"/>
    <p:sldId id="264" r:id="rId10"/>
    <p:sldId id="271" r:id="rId11"/>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18/03/1445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pPr/>
              <a:t>18/03/1445</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24"/>
            <a:ext cx="9143999" cy="6858000"/>
          </a:xfrm>
          <a:prstGeom prst="rect">
            <a:avLst/>
          </a:prstGeom>
        </p:spPr>
      </p:pic>
      <p:sp>
        <p:nvSpPr>
          <p:cNvPr id="2" name="مربع نص 1"/>
          <p:cNvSpPr txBox="1"/>
          <p:nvPr/>
        </p:nvSpPr>
        <p:spPr>
          <a:xfrm>
            <a:off x="145490" y="1478307"/>
            <a:ext cx="8928992" cy="4893647"/>
          </a:xfrm>
          <a:prstGeom prst="rect">
            <a:avLst/>
          </a:prstGeom>
          <a:noFill/>
        </p:spPr>
        <p:txBody>
          <a:bodyPr wrap="square" rtlCol="0">
            <a:spAutoFit/>
          </a:bodyPr>
          <a:lstStyle/>
          <a:p>
            <a:pPr algn="l"/>
            <a:r>
              <a:rPr lang="ar-IQ" sz="3200" b="1" dirty="0" smtClean="0">
                <a:solidFill>
                  <a:schemeClr val="tx2">
                    <a:lumMod val="50000"/>
                  </a:schemeClr>
                </a:solidFill>
                <a:latin typeface="Times New Roman" panose="02020603050405020304" pitchFamily="18" charset="0"/>
                <a:cs typeface="Times New Roman" panose="02020603050405020304" pitchFamily="18" charset="0"/>
              </a:rPr>
              <a:t>                              </a:t>
            </a:r>
            <a:r>
              <a:rPr lang="en-US" sz="2800" b="1" dirty="0" smtClean="0"/>
              <a:t>Life cycle of a parasite </a:t>
            </a:r>
          </a:p>
          <a:p>
            <a:pPr lvl="0" algn="l"/>
            <a:r>
              <a:rPr lang="en-US" sz="2800" dirty="0" smtClean="0"/>
              <a:t>Domestic cycle: this type of cycle involves only domestic animals (</a:t>
            </a:r>
            <a:r>
              <a:rPr lang="en-US" sz="2800" dirty="0" err="1" smtClean="0"/>
              <a:t>eg</a:t>
            </a:r>
            <a:r>
              <a:rPr lang="en-US" sz="2800" dirty="0" smtClean="0"/>
              <a:t>: cattle, buffalo, sheep, goats, camel) </a:t>
            </a:r>
            <a:endParaRPr lang="en-US" sz="2800" b="1" dirty="0" smtClean="0"/>
          </a:p>
          <a:p>
            <a:pPr lvl="0" algn="l"/>
            <a:r>
              <a:rPr lang="en-US" sz="2800" dirty="0" smtClean="0"/>
              <a:t>Intermediate cycle: cycle in which involves both domestic and wild animals. (</a:t>
            </a:r>
            <a:r>
              <a:rPr lang="en-US" sz="2800" dirty="0" err="1" smtClean="0"/>
              <a:t>eg</a:t>
            </a:r>
            <a:r>
              <a:rPr lang="en-US" sz="2800" dirty="0" smtClean="0"/>
              <a:t>: Echinococcus found in feline species) </a:t>
            </a:r>
          </a:p>
          <a:p>
            <a:pPr lvl="0" algn="l"/>
            <a:r>
              <a:rPr lang="en-US" sz="2800" dirty="0" err="1" smtClean="0"/>
              <a:t>Sylvatic</a:t>
            </a:r>
            <a:r>
              <a:rPr lang="en-US" sz="2800" dirty="0" smtClean="0"/>
              <a:t> cycle: this involves only wild animals. (</a:t>
            </a:r>
            <a:r>
              <a:rPr lang="en-US" sz="2800" dirty="0" err="1" smtClean="0"/>
              <a:t>eg</a:t>
            </a:r>
            <a:r>
              <a:rPr lang="en-US" sz="2800" dirty="0" smtClean="0"/>
              <a:t>: Echinococcus granulosus was found in a wide range in </a:t>
            </a:r>
            <a:r>
              <a:rPr lang="en-US" sz="2800" dirty="0" err="1" smtClean="0"/>
              <a:t>cervid</a:t>
            </a:r>
            <a:r>
              <a:rPr lang="en-US" sz="2800" dirty="0" smtClean="0"/>
              <a:t> animals (moose (</a:t>
            </a:r>
            <a:r>
              <a:rPr lang="en-US" sz="2800" i="1" dirty="0" err="1" smtClean="0"/>
              <a:t>Alces</a:t>
            </a:r>
            <a:r>
              <a:rPr lang="en-US" sz="2800" i="1" dirty="0" smtClean="0"/>
              <a:t> </a:t>
            </a:r>
            <a:r>
              <a:rPr lang="en-US" sz="2800" i="1" dirty="0" err="1" smtClean="0"/>
              <a:t>alces</a:t>
            </a:r>
            <a:r>
              <a:rPr lang="en-US" sz="2800" dirty="0" smtClean="0"/>
              <a:t>))in the indigenous areas of Canada. </a:t>
            </a:r>
          </a:p>
          <a:p>
            <a:pPr lvl="0" algn="l"/>
            <a:r>
              <a:rPr lang="en-US" sz="2800" dirty="0" err="1" smtClean="0"/>
              <a:t>Synanthropic</a:t>
            </a:r>
            <a:r>
              <a:rPr lang="en-US" sz="2800" dirty="0" smtClean="0"/>
              <a:t> cycle: Cycle associated with human habitats (</a:t>
            </a:r>
            <a:r>
              <a:rPr lang="en-US" sz="2800" dirty="0" err="1" smtClean="0"/>
              <a:t>eg</a:t>
            </a:r>
            <a:r>
              <a:rPr lang="en-US" sz="2800" dirty="0" smtClean="0"/>
              <a:t>: </a:t>
            </a:r>
            <a:r>
              <a:rPr lang="en-US" sz="2800" i="1" dirty="0" smtClean="0"/>
              <a:t>Trypanosoma cruzi</a:t>
            </a:r>
            <a:r>
              <a:rPr lang="en-US" sz="2800" dirty="0" smtClean="0"/>
              <a:t>).</a:t>
            </a:r>
            <a:endParaRPr lang="en-US" sz="2800" dirty="0"/>
          </a:p>
        </p:txBody>
      </p:sp>
    </p:spTree>
    <p:extLst>
      <p:ext uri="{BB962C8B-B14F-4D97-AF65-F5344CB8AC3E}">
        <p14:creationId xmlns:p14="http://schemas.microsoft.com/office/powerpoint/2010/main" xmlns="" val="17915738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5" name="مربع نص 4"/>
          <p:cNvSpPr txBox="1"/>
          <p:nvPr/>
        </p:nvSpPr>
        <p:spPr>
          <a:xfrm>
            <a:off x="755575" y="2348880"/>
            <a:ext cx="7632848" cy="1569660"/>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rtl="0"/>
            <a:r>
              <a:rPr lang="en-US" sz="9600" b="1" dirty="0" smtClean="0">
                <a:ln w="11430"/>
                <a:solidFill>
                  <a:schemeClr val="accent2">
                    <a:lumMod val="50000"/>
                  </a:schemeClr>
                </a:solidFill>
                <a:effectLst>
                  <a:glow rad="228600">
                    <a:schemeClr val="accent3">
                      <a:satMod val="175000"/>
                      <a:alpha val="40000"/>
                    </a:schemeClr>
                  </a:glow>
                  <a:outerShdw blurRad="50800" dist="38100" dir="2700000" algn="tl" rotWithShape="0">
                    <a:prstClr val="black">
                      <a:alpha val="40000"/>
                    </a:prst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THANK YOU</a:t>
            </a:r>
            <a:endParaRPr lang="en-US" sz="9600" b="1" dirty="0">
              <a:ln w="11430"/>
              <a:solidFill>
                <a:schemeClr val="accent2">
                  <a:lumMod val="50000"/>
                </a:schemeClr>
              </a:solidFill>
              <a:effectLst>
                <a:glow rad="228600">
                  <a:schemeClr val="accent3">
                    <a:satMod val="175000"/>
                    <a:alpha val="40000"/>
                  </a:schemeClr>
                </a:glow>
                <a:outerShdw blurRad="50800" dist="38100" dir="2700000" algn="tl" rotWithShape="0">
                  <a:prstClr val="black">
                    <a:alpha val="40000"/>
                  </a:prst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947853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1" y="4724"/>
            <a:ext cx="9143999" cy="6858000"/>
          </a:xfrm>
          <a:prstGeom prst="rect">
            <a:avLst/>
          </a:prstGeom>
        </p:spPr>
      </p:pic>
      <p:sp>
        <p:nvSpPr>
          <p:cNvPr id="6" name="مربع نص 5"/>
          <p:cNvSpPr txBox="1"/>
          <p:nvPr/>
        </p:nvSpPr>
        <p:spPr>
          <a:xfrm>
            <a:off x="107504" y="1196752"/>
            <a:ext cx="8928992" cy="5755422"/>
          </a:xfrm>
          <a:prstGeom prst="rect">
            <a:avLst/>
          </a:prstGeom>
          <a:noFill/>
        </p:spPr>
        <p:txBody>
          <a:bodyPr wrap="square" rtlCol="0">
            <a:spAutoFit/>
          </a:bodyPr>
          <a:lstStyle/>
          <a:p>
            <a:pPr algn="l"/>
            <a:r>
              <a:rPr lang="ar-IQ" sz="3200" b="1" dirty="0" smtClean="0">
                <a:solidFill>
                  <a:schemeClr val="tx2">
                    <a:lumMod val="50000"/>
                  </a:schemeClr>
                </a:solidFill>
                <a:latin typeface="Times New Roman" panose="02020603050405020304" pitchFamily="18" charset="0"/>
                <a:cs typeface="Times New Roman" panose="02020603050405020304" pitchFamily="18" charset="0"/>
              </a:rPr>
              <a:t>  </a:t>
            </a:r>
            <a:r>
              <a:rPr lang="en-US" sz="2400" b="1" dirty="0" smtClean="0">
                <a:solidFill>
                  <a:srgbClr val="FF0000"/>
                </a:solidFill>
              </a:rPr>
              <a:t>Parasitic diseases behavior and pattern </a:t>
            </a:r>
          </a:p>
          <a:p>
            <a:pPr algn="l"/>
            <a:r>
              <a:rPr lang="en-US" sz="2400" dirty="0" smtClean="0"/>
              <a:t>Many diseases included parasite infection does not occur randomly in a group or animal or in herd or in country or an area. There is always driving factors that manipulate the diseases existence in a population could be associated with the agent, host, ecological variables. These factors cause persisting the agent in the population as long as would never be controlled thereafter, including: </a:t>
            </a:r>
          </a:p>
          <a:p>
            <a:pPr lvl="0" algn="l"/>
            <a:r>
              <a:rPr lang="en-US" sz="2400" dirty="0" smtClean="0"/>
              <a:t>Individual characterization </a:t>
            </a:r>
          </a:p>
          <a:p>
            <a:pPr lvl="0" algn="l"/>
            <a:r>
              <a:rPr lang="en-US" sz="2400" dirty="0" smtClean="0"/>
              <a:t>Population characterization </a:t>
            </a:r>
          </a:p>
          <a:p>
            <a:pPr lvl="0" algn="l"/>
            <a:r>
              <a:rPr lang="en-US" sz="2400" dirty="0" smtClean="0"/>
              <a:t>Incubation period </a:t>
            </a:r>
          </a:p>
          <a:p>
            <a:pPr lvl="0" algn="l"/>
            <a:r>
              <a:rPr lang="en-US" sz="2400" dirty="0" smtClean="0"/>
              <a:t>Pathogenicity and virulence </a:t>
            </a:r>
          </a:p>
          <a:p>
            <a:pPr lvl="0" algn="l"/>
            <a:r>
              <a:rPr lang="en-US" sz="2400" dirty="0" smtClean="0"/>
              <a:t>Herd immunity and vaccination approval </a:t>
            </a:r>
          </a:p>
          <a:p>
            <a:pPr lvl="0" algn="l"/>
            <a:r>
              <a:rPr lang="en-US" sz="2400" dirty="0" smtClean="0"/>
              <a:t>Parasite diseases by time </a:t>
            </a:r>
          </a:p>
          <a:p>
            <a:pPr lvl="0" algn="l"/>
            <a:r>
              <a:rPr lang="en-US" sz="2400" dirty="0" smtClean="0"/>
              <a:t>Parasite disease by place </a:t>
            </a:r>
          </a:p>
          <a:p>
            <a:pPr algn="l" rtl="0"/>
            <a:endParaRPr lang="en-US" sz="2400" b="1" dirty="0">
              <a:solidFill>
                <a:schemeClr val="accent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2251541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2" name="مربع نص 1"/>
          <p:cNvSpPr txBox="1"/>
          <p:nvPr/>
        </p:nvSpPr>
        <p:spPr>
          <a:xfrm>
            <a:off x="251519" y="2033839"/>
            <a:ext cx="8640960" cy="3323987"/>
          </a:xfrm>
          <a:prstGeom prst="rect">
            <a:avLst/>
          </a:prstGeom>
          <a:noFill/>
        </p:spPr>
        <p:txBody>
          <a:bodyPr wrap="square" rtlCol="0">
            <a:spAutoFit/>
          </a:bodyPr>
          <a:lstStyle/>
          <a:p>
            <a:pPr algn="l"/>
            <a:r>
              <a:rPr lang="ar-IQ"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smtClean="0"/>
              <a:t>GENERALLY: </a:t>
            </a:r>
            <a:endParaRPr lang="en-US" sz="2400" dirty="0" smtClean="0"/>
          </a:p>
          <a:p>
            <a:pPr algn="l"/>
            <a:r>
              <a:rPr lang="en-US" sz="2400" dirty="0" smtClean="0"/>
              <a:t>Many parasites are now being shown to change host behavior. Growing number of scientists believe that many ecological studies need to include Parasitology as component as much animal behavior can be explained by level of parasitism. Especial behavior of some insects harboring larval stages of parasites, bird behavior in response to both ectoparasites and densities of some intestinal worms.</a:t>
            </a:r>
          </a:p>
          <a:p>
            <a:pPr algn="l" rtl="0"/>
            <a:endParaRPr lang="en-US" dirty="0"/>
          </a:p>
        </p:txBody>
      </p:sp>
    </p:spTree>
    <p:extLst>
      <p:ext uri="{BB962C8B-B14F-4D97-AF65-F5344CB8AC3E}">
        <p14:creationId xmlns:p14="http://schemas.microsoft.com/office/powerpoint/2010/main" xmlns="" val="41278172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2" name="مربع نص 1"/>
          <p:cNvSpPr txBox="1"/>
          <p:nvPr/>
        </p:nvSpPr>
        <p:spPr>
          <a:xfrm>
            <a:off x="251519" y="2033839"/>
            <a:ext cx="8640960" cy="3693319"/>
          </a:xfrm>
          <a:prstGeom prst="rect">
            <a:avLst/>
          </a:prstGeom>
          <a:noFill/>
        </p:spPr>
        <p:txBody>
          <a:bodyPr wrap="square" rtlCol="0">
            <a:spAutoFit/>
          </a:bodyPr>
          <a:lstStyle/>
          <a:p>
            <a:pPr algn="ctr"/>
            <a:r>
              <a:rPr lang="ar-IQ"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3600" b="1" dirty="0" smtClean="0">
                <a:solidFill>
                  <a:schemeClr val="accent2">
                    <a:lumMod val="50000"/>
                  </a:schemeClr>
                </a:solidFill>
                <a:latin typeface="Algerian" pitchFamily="82" charset="0"/>
                <a:cs typeface="Times New Roman" panose="02020603050405020304" pitchFamily="18" charset="0"/>
              </a:rPr>
              <a:t>QUESTION</a:t>
            </a:r>
          </a:p>
          <a:p>
            <a:pPr algn="ctr"/>
            <a:r>
              <a:rPr lang="en-US" sz="3600" b="1" dirty="0" smtClean="0">
                <a:solidFill>
                  <a:schemeClr val="accent2">
                    <a:lumMod val="50000"/>
                  </a:schemeClr>
                </a:solidFill>
                <a:latin typeface="Algerian" pitchFamily="82" charset="0"/>
                <a:cs typeface="Times New Roman" panose="02020603050405020304" pitchFamily="18" charset="0"/>
              </a:rPr>
              <a:t>IN YOUR LIFE SPAM, ARE YOU INFECTED WITH ANY PARASITES, AND WHAT IS THAT, HOW YOU TREATE IT, WHAT IS THE CAUSITIVE AGENTS FOR THIS INFECTION???</a:t>
            </a:r>
            <a:endParaRPr lang="en-US" sz="3600" dirty="0" smtClean="0">
              <a:latin typeface="Algerian" pitchFamily="82" charset="0"/>
            </a:endParaRPr>
          </a:p>
          <a:p>
            <a:pPr algn="l" rtl="0"/>
            <a:endParaRPr lang="en-US" dirty="0"/>
          </a:p>
        </p:txBody>
      </p:sp>
    </p:spTree>
    <p:extLst>
      <p:ext uri="{BB962C8B-B14F-4D97-AF65-F5344CB8AC3E}">
        <p14:creationId xmlns:p14="http://schemas.microsoft.com/office/powerpoint/2010/main" xmlns="" val="41278172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2" name="مربع نص 1"/>
          <p:cNvSpPr txBox="1"/>
          <p:nvPr/>
        </p:nvSpPr>
        <p:spPr>
          <a:xfrm>
            <a:off x="251520" y="1997413"/>
            <a:ext cx="8712968" cy="4431983"/>
          </a:xfrm>
          <a:prstGeom prst="rect">
            <a:avLst/>
          </a:prstGeom>
          <a:noFill/>
        </p:spPr>
        <p:txBody>
          <a:bodyPr wrap="square" rtlCol="0">
            <a:spAutoFit/>
          </a:bodyPr>
          <a:lstStyle/>
          <a:p>
            <a:pPr algn="l"/>
            <a:r>
              <a:rPr lang="ar-IQ" sz="2400" b="1" dirty="0" smtClean="0">
                <a:solidFill>
                  <a:schemeClr val="accent2">
                    <a:lumMod val="50000"/>
                  </a:schemeClr>
                </a:solidFill>
                <a:latin typeface="Times New Roman" panose="02020603050405020304" pitchFamily="18" charset="0"/>
                <a:cs typeface="Times New Roman" panose="02020603050405020304" pitchFamily="18" charset="0"/>
              </a:rPr>
              <a:t>                                                  </a:t>
            </a:r>
            <a:r>
              <a:rPr lang="en-US" sz="2400" b="1" dirty="0" smtClean="0">
                <a:solidFill>
                  <a:srgbClr val="FF0000"/>
                </a:solidFill>
              </a:rPr>
              <a:t>HOST SPECIFICITY </a:t>
            </a:r>
            <a:endParaRPr lang="en-US" sz="2400" dirty="0" smtClean="0">
              <a:solidFill>
                <a:srgbClr val="FF0000"/>
              </a:solidFill>
            </a:endParaRPr>
          </a:p>
          <a:p>
            <a:pPr algn="l"/>
            <a:r>
              <a:rPr lang="en-US" sz="2400" dirty="0" smtClean="0"/>
              <a:t>Some parasites have specific host that only infect specific animals, which often sensitive to body temperature or other environmental conditions as well as another might attack any host available such as fleas.</a:t>
            </a:r>
          </a:p>
          <a:p>
            <a:pPr algn="l"/>
            <a:r>
              <a:rPr lang="en-US" sz="2400" b="1" dirty="0" smtClean="0">
                <a:solidFill>
                  <a:srgbClr val="FF0000"/>
                </a:solidFill>
              </a:rPr>
              <a:t>IMMUNOLOGY</a:t>
            </a:r>
            <a:endParaRPr lang="en-US" sz="2400" dirty="0" smtClean="0">
              <a:solidFill>
                <a:srgbClr val="FF0000"/>
              </a:solidFill>
            </a:endParaRPr>
          </a:p>
          <a:p>
            <a:pPr algn="l"/>
            <a:r>
              <a:rPr lang="en-US" sz="2400" dirty="0" smtClean="0"/>
              <a:t>The study of immunology, a broad field encompassing both research and clinical applications, deals with antigens, antibodies and cell- mediated host defense functions, especially as they related to immunity disease, hypersensitive biological reactions, allergies and rejection of foreign tissues.</a:t>
            </a:r>
          </a:p>
          <a:p>
            <a:pPr algn="l" rtl="0"/>
            <a:endParaRPr lang="en-US" dirty="0"/>
          </a:p>
        </p:txBody>
      </p:sp>
    </p:spTree>
    <p:extLst>
      <p:ext uri="{BB962C8B-B14F-4D97-AF65-F5344CB8AC3E}">
        <p14:creationId xmlns:p14="http://schemas.microsoft.com/office/powerpoint/2010/main" xmlns="" val="129641823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arn(inVertical)">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arn(inVertical)">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2" name="مربع نص 1"/>
          <p:cNvSpPr txBox="1"/>
          <p:nvPr/>
        </p:nvSpPr>
        <p:spPr>
          <a:xfrm>
            <a:off x="107504" y="1714488"/>
            <a:ext cx="8856984" cy="5109091"/>
          </a:xfrm>
          <a:prstGeom prst="rect">
            <a:avLst/>
          </a:prstGeom>
          <a:noFill/>
        </p:spPr>
        <p:txBody>
          <a:bodyPr wrap="square" rtlCol="0">
            <a:spAutoFit/>
          </a:bodyPr>
          <a:lstStyle/>
          <a:p>
            <a:pPr algn="l"/>
            <a:r>
              <a:rPr lang="en-US" sz="2800" b="1" dirty="0" smtClean="0">
                <a:solidFill>
                  <a:srgbClr val="FF0000"/>
                </a:solidFill>
              </a:rPr>
              <a:t>IMMUNITY AGAINST PARASITES</a:t>
            </a:r>
            <a:endParaRPr lang="en-US" sz="2800" dirty="0" smtClean="0">
              <a:solidFill>
                <a:srgbClr val="FF0000"/>
              </a:solidFill>
            </a:endParaRPr>
          </a:p>
          <a:p>
            <a:pPr algn="l"/>
            <a:r>
              <a:rPr lang="en-US" sz="2800" dirty="0" smtClean="0"/>
              <a:t>Parasites possess three major characteristics that make them difficult for a host to control immunologically: their size, their elaborate life – cycles and their antigenic complexity. The Protozoa are most have complex life cycles and the various stages of either antigenically distinct, as in the malaria parasites, or variable as in the African trypanosomes. Protozoa inhabit the gut, blood or other tissues, including macrophages and the immune responses elicited are more appropriate to the site of infection than to the nature of the parasites themselves.</a:t>
            </a:r>
          </a:p>
          <a:p>
            <a:pPr algn="l" rtl="0"/>
            <a:endParaRPr lang="en-US" sz="1600" dirty="0"/>
          </a:p>
        </p:txBody>
      </p:sp>
    </p:spTree>
    <p:extLst>
      <p:ext uri="{BB962C8B-B14F-4D97-AF65-F5344CB8AC3E}">
        <p14:creationId xmlns:p14="http://schemas.microsoft.com/office/powerpoint/2010/main" xmlns="" val="139627761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3" name="مربع نص 2"/>
          <p:cNvSpPr txBox="1"/>
          <p:nvPr/>
        </p:nvSpPr>
        <p:spPr>
          <a:xfrm>
            <a:off x="175187" y="1268760"/>
            <a:ext cx="8964487" cy="584775"/>
          </a:xfrm>
          <a:prstGeom prst="rect">
            <a:avLst/>
          </a:prstGeom>
          <a:noFill/>
        </p:spPr>
        <p:txBody>
          <a:bodyPr wrap="square" rtlCol="0">
            <a:spAutoFit/>
          </a:bodyPr>
          <a:lstStyle/>
          <a:p>
            <a:pPr algn="l" rtl="0"/>
            <a:r>
              <a:rPr lang="ar-IQ" sz="3200" b="1" dirty="0" smtClean="0">
                <a:solidFill>
                  <a:schemeClr val="tx2">
                    <a:lumMod val="50000"/>
                  </a:schemeClr>
                </a:solidFill>
                <a:latin typeface="Times New Roman" panose="02020603050405020304" pitchFamily="18" charset="0"/>
                <a:cs typeface="Times New Roman" panose="02020603050405020304" pitchFamily="18" charset="0"/>
              </a:rPr>
              <a:t>                      </a:t>
            </a:r>
            <a:endParaRPr lang="en-US" sz="2400" b="1" dirty="0">
              <a:solidFill>
                <a:schemeClr val="accent2">
                  <a:lumMod val="50000"/>
                </a:schemeClr>
              </a:solidFill>
              <a:latin typeface="Times New Roman" panose="02020603050405020304" pitchFamily="18" charset="0"/>
              <a:cs typeface="Times New Roman" panose="02020603050405020304" pitchFamily="18" charset="0"/>
            </a:endParaRPr>
          </a:p>
        </p:txBody>
      </p:sp>
      <p:sp>
        <p:nvSpPr>
          <p:cNvPr id="3073" name="Rectangle 1"/>
          <p:cNvSpPr>
            <a:spLocks noChangeArrowheads="1"/>
          </p:cNvSpPr>
          <p:nvPr/>
        </p:nvSpPr>
        <p:spPr bwMode="auto">
          <a:xfrm>
            <a:off x="0" y="2110925"/>
            <a:ext cx="9144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In the helminthes infestation, the nature of the surface of the worm, which is the part available for immune stimulation and attack is important. In </a:t>
            </a:r>
            <a:r>
              <a:rPr kumimoji="0" lang="en-US" sz="20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Digeneans</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and Cestodes it is the tegument of the worm that is exposed while in nematodes the outer surface is a protective cuticle, the antigenic nature of which may vary during the life cycle. Like protozoa, different Helminthes occupy different sites usually the gut, but sometimes the blood or other tissues and the immune response is again more appropriate to the site of infection than to the actual parasites.</a:t>
            </a:r>
            <a:endParaRPr kumimoji="0" lang="en-US" sz="105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 further complication in helminthes infections is that during it's life cycle that worm may not only change its form but may also change its site of infection several times. In </a:t>
            </a:r>
            <a:r>
              <a:rPr kumimoji="0" lang="en-US" sz="2000" b="0" i="1"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Ascaris lumbricoides</a:t>
            </a:r>
            <a:r>
              <a:rPr kumimoji="0" lang="en-US" sz="20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infections, larvae pass through various internal organs before maturing in the gut, the net result of these variations in the expression of antigens and frequent changes in site of infection is that the immune responses elicited may be against antigens that are no longer present or in places where the parasites no longer live. </a:t>
            </a:r>
            <a:endParaRPr kumimoji="0" lang="en-US" sz="2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7862186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2" name="مربع نص 1"/>
          <p:cNvSpPr txBox="1"/>
          <p:nvPr/>
        </p:nvSpPr>
        <p:spPr>
          <a:xfrm>
            <a:off x="111849" y="692696"/>
            <a:ext cx="8928992" cy="584775"/>
          </a:xfrm>
          <a:prstGeom prst="rect">
            <a:avLst/>
          </a:prstGeom>
          <a:noFill/>
        </p:spPr>
        <p:txBody>
          <a:bodyPr wrap="square" rtlCol="0">
            <a:spAutoFit/>
          </a:bodyPr>
          <a:lstStyle/>
          <a:p>
            <a:pPr algn="l" rtl="0"/>
            <a:r>
              <a:rPr lang="ar-IQ" sz="3200" b="1" dirty="0" smtClean="0">
                <a:solidFill>
                  <a:schemeClr val="tx2">
                    <a:lumMod val="50000"/>
                  </a:schemeClr>
                </a:solidFill>
                <a:latin typeface="Times New Roman" panose="02020603050405020304" pitchFamily="18" charset="0"/>
                <a:cs typeface="Times New Roman" panose="02020603050405020304" pitchFamily="18" charset="0"/>
              </a:rPr>
              <a:t>                                      </a:t>
            </a:r>
            <a:endParaRPr lang="en-US" sz="2400" b="1"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2049" name="Rectangle 1"/>
          <p:cNvSpPr>
            <a:spLocks noChangeArrowheads="1"/>
          </p:cNvSpPr>
          <p:nvPr/>
        </p:nvSpPr>
        <p:spPr bwMode="auto">
          <a:xfrm>
            <a:off x="0" y="1714488"/>
            <a:ext cx="9144000" cy="51090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1" eaLnBrk="1" fontAlgn="base" latinLnBrk="0" hangingPunct="1">
              <a:lnSpc>
                <a:spcPct val="100000"/>
              </a:lnSpc>
              <a:spcBef>
                <a:spcPct val="0"/>
              </a:spcBef>
              <a:spcAft>
                <a:spcPct val="0"/>
              </a:spcAft>
              <a:buClrTx/>
              <a:buSzTx/>
              <a:buFontTx/>
              <a:buNone/>
              <a:tabLst>
                <a:tab pos="457200" algn="l"/>
              </a:tabLst>
            </a:pPr>
            <a:r>
              <a:rPr kumimoji="0" lang="en-US" b="1" i="0" u="none" strike="noStrike" cap="none" normalizeH="0" baseline="0" dirty="0" smtClean="0">
                <a:ln>
                  <a:noFill/>
                </a:ln>
                <a:solidFill>
                  <a:srgbClr val="FF0000"/>
                </a:solidFill>
                <a:effectLst/>
                <a:latin typeface="Times New Roman" pitchFamily="18" charset="0"/>
                <a:ea typeface="Calibri" pitchFamily="34" charset="0"/>
                <a:cs typeface="Times New Roman" pitchFamily="18" charset="0"/>
              </a:rPr>
              <a:t>PARASITISM ASPECTS </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Each animal can be  a host of many parasites; thus, there are far more parasitic organisms on earth than there are non parasitic organisms.</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It has been estimated that more than 50% of all living plants and animals are parasitic at some stage during their life cycle.</a:t>
            </a:r>
            <a:endParaRPr kumimoji="0" lang="en-US"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algn="l"/>
            <a:r>
              <a:rPr lang="en-US" sz="2400" b="1" dirty="0" smtClean="0"/>
              <a:t>VETERINARY IMPORTANCE OF PARASITES </a:t>
            </a:r>
            <a:endParaRPr lang="en-US" sz="2400" dirty="0" smtClean="0"/>
          </a:p>
          <a:p>
            <a:pPr lvl="0" algn="l"/>
            <a:r>
              <a:rPr lang="en-US" sz="2400" dirty="0" smtClean="0"/>
              <a:t>A poultry farmer can be wiped out by Coccidia.</a:t>
            </a:r>
          </a:p>
          <a:p>
            <a:pPr lvl="0" algn="l"/>
            <a:r>
              <a:rPr lang="en-US" sz="2400" dirty="0" smtClean="0"/>
              <a:t>Cattle, pigs, and sheep infected with parasites fail to gain weight and may not reproduce.</a:t>
            </a:r>
          </a:p>
          <a:p>
            <a:pPr lvl="0" algn="l"/>
            <a:r>
              <a:rPr lang="en-US" sz="2400" dirty="0" smtClean="0"/>
              <a:t>Dogs may become infected with heartworm and die if untreated. </a:t>
            </a:r>
          </a:p>
          <a:p>
            <a:pPr lvl="0" algn="l"/>
            <a:r>
              <a:rPr lang="en-US" sz="2400" dirty="0" smtClean="0"/>
              <a:t>Cats are infected by many species of protozoans and helminthes.</a:t>
            </a:r>
          </a:p>
          <a:p>
            <a:pPr lvl="0" algn="l"/>
            <a:r>
              <a:rPr lang="en-US" sz="2400" dirty="0" smtClean="0"/>
              <a:t>In Africa, cattle cannot be raised in an area equal to that of the U.S. due to trypanosomes.</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221365262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a:picLocks noChangeAspect="1"/>
          </p:cNvPicPr>
          <p:nvPr/>
        </p:nvPicPr>
        <p:blipFill rotWithShape="1">
          <a:blip r:embed="rId2">
            <a:extLst>
              <a:ext uri="{28A0092B-C50C-407E-A947-70E740481C1C}">
                <a14:useLocalDpi xmlns:a14="http://schemas.microsoft.com/office/drawing/2010/main" xmlns="" val="0"/>
              </a:ext>
            </a:extLst>
          </a:blip>
          <a:srcRect t="17420" b="15699"/>
          <a:stretch/>
        </p:blipFill>
        <p:spPr>
          <a:xfrm>
            <a:off x="0" y="0"/>
            <a:ext cx="9143999" cy="6858000"/>
          </a:xfrm>
          <a:prstGeom prst="rect">
            <a:avLst/>
          </a:prstGeom>
        </p:spPr>
      </p:pic>
      <p:sp>
        <p:nvSpPr>
          <p:cNvPr id="5" name="مربع نص 4"/>
          <p:cNvSpPr txBox="1"/>
          <p:nvPr/>
        </p:nvSpPr>
        <p:spPr>
          <a:xfrm>
            <a:off x="0" y="1643050"/>
            <a:ext cx="9143999" cy="5539978"/>
          </a:xfrm>
          <a:prstGeom prst="rect">
            <a:avLst/>
          </a:prstGeom>
          <a:noFill/>
        </p:spPr>
        <p:txBody>
          <a:bodyPr wrap="square" rtlCol="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l"/>
            <a:r>
              <a:rPr lang="en-US" b="1" dirty="0" smtClean="0">
                <a:solidFill>
                  <a:srgbClr val="FF0000"/>
                </a:solidFill>
              </a:rPr>
              <a:t>WHY DO WE STUDY PARASITES? </a:t>
            </a:r>
            <a:endParaRPr lang="en-US" sz="1400" dirty="0" smtClean="0">
              <a:solidFill>
                <a:srgbClr val="FF0000"/>
              </a:solidFill>
            </a:endParaRPr>
          </a:p>
          <a:p>
            <a:pPr algn="l"/>
            <a:r>
              <a:rPr lang="en-US" sz="2000" dirty="0" smtClean="0"/>
              <a:t>Generally, parasites provide as a unique examples of biological phenomena not found in free-living organisms and distribution in all the world and found even in plants, so, a different importance can be found, like:</a:t>
            </a:r>
            <a:endParaRPr lang="en-US" sz="1600" dirty="0" smtClean="0"/>
          </a:p>
          <a:p>
            <a:pPr lvl="2" algn="l"/>
            <a:r>
              <a:rPr lang="en-US" sz="2000" dirty="0" smtClean="0"/>
              <a:t>Medical Importance: When infect or infest human and causing severe disease some time leading to the death.</a:t>
            </a:r>
            <a:endParaRPr lang="en-US" sz="1600" dirty="0" smtClean="0"/>
          </a:p>
          <a:p>
            <a:pPr lvl="2" algn="l"/>
            <a:r>
              <a:rPr lang="en-US" sz="2000" dirty="0" smtClean="0"/>
              <a:t>Veterinary Importance: When infect or infest different animals such as wild, domestic, birds and different mammals and causing economical losses or sever disease or complicated disease like viral, bacterial and  </a:t>
            </a:r>
            <a:r>
              <a:rPr lang="en-US" sz="2000" dirty="0" err="1" smtClean="0"/>
              <a:t>rektticial</a:t>
            </a:r>
            <a:r>
              <a:rPr lang="en-US" sz="2000" dirty="0" smtClean="0"/>
              <a:t> leading to the death.  </a:t>
            </a:r>
            <a:endParaRPr lang="en-US" sz="1600" dirty="0" smtClean="0"/>
          </a:p>
          <a:p>
            <a:pPr lvl="2" algn="l"/>
            <a:r>
              <a:rPr lang="en-US" sz="2000" dirty="0" smtClean="0"/>
              <a:t>Economic Importance: When infect or infest different animals of domestic and birds that causes economical losses of meat and milk product, egg product, or other products.</a:t>
            </a:r>
            <a:endParaRPr lang="en-US" sz="1600" dirty="0" smtClean="0"/>
          </a:p>
          <a:p>
            <a:pPr algn="l" rtl="0"/>
            <a:endParaRPr lang="en-US" sz="9600" b="1" dirty="0">
              <a:ln w="11430"/>
              <a:solidFill>
                <a:schemeClr val="accent2">
                  <a:lumMod val="50000"/>
                </a:schemeClr>
              </a:solidFill>
              <a:effectLst>
                <a:glow rad="228600">
                  <a:schemeClr val="accent3">
                    <a:satMod val="175000"/>
                    <a:alpha val="40000"/>
                  </a:schemeClr>
                </a:glow>
                <a:outerShdw blurRad="50800" dist="38100" dir="2700000" algn="tl" rotWithShape="0">
                  <a:prstClr val="black">
                    <a:alpha val="40000"/>
                  </a:prst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79478539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80">
                                          <p:stCondLst>
                                            <p:cond delay="0"/>
                                          </p:stCondLst>
                                        </p:cTn>
                                        <p:tgtEl>
                                          <p:spTgt spid="5">
                                            <p:txEl>
                                              <p:pRg st="0" end="0"/>
                                            </p:txEl>
                                          </p:spTgt>
                                        </p:tgtEl>
                                      </p:cBhvr>
                                    </p:animEffect>
                                    <p:anim calcmode="lin" valueType="num">
                                      <p:cBhvr>
                                        <p:cTn id="8" dur="1822" tmFilter="0,0; 0.14,0.36; 0.43,0.73; 0.71,0.91; 1.0,1.0">
                                          <p:stCondLst>
                                            <p:cond delay="0"/>
                                          </p:stCondLst>
                                        </p:cTn>
                                        <p:tgtEl>
                                          <p:spTgt spid="5">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xEl>
                                              <p:pRg st="0" end="0"/>
                                            </p:txEl>
                                          </p:spTgt>
                                        </p:tgtEl>
                                      </p:cBhvr>
                                      <p:to x="100000" y="60000"/>
                                    </p:animScale>
                                    <p:animScale>
                                      <p:cBhvr>
                                        <p:cTn id="14" dur="166" decel="50000">
                                          <p:stCondLst>
                                            <p:cond delay="676"/>
                                          </p:stCondLst>
                                        </p:cTn>
                                        <p:tgtEl>
                                          <p:spTgt spid="5">
                                            <p:txEl>
                                              <p:pRg st="0" end="0"/>
                                            </p:txEl>
                                          </p:spTgt>
                                        </p:tgtEl>
                                      </p:cBhvr>
                                      <p:to x="100000" y="100000"/>
                                    </p:animScale>
                                    <p:animScale>
                                      <p:cBhvr>
                                        <p:cTn id="15" dur="26">
                                          <p:stCondLst>
                                            <p:cond delay="1312"/>
                                          </p:stCondLst>
                                        </p:cTn>
                                        <p:tgtEl>
                                          <p:spTgt spid="5">
                                            <p:txEl>
                                              <p:pRg st="0" end="0"/>
                                            </p:txEl>
                                          </p:spTgt>
                                        </p:tgtEl>
                                      </p:cBhvr>
                                      <p:to x="100000" y="80000"/>
                                    </p:animScale>
                                    <p:animScale>
                                      <p:cBhvr>
                                        <p:cTn id="16" dur="166" decel="50000">
                                          <p:stCondLst>
                                            <p:cond delay="1338"/>
                                          </p:stCondLst>
                                        </p:cTn>
                                        <p:tgtEl>
                                          <p:spTgt spid="5">
                                            <p:txEl>
                                              <p:pRg st="0" end="0"/>
                                            </p:txEl>
                                          </p:spTgt>
                                        </p:tgtEl>
                                      </p:cBhvr>
                                      <p:to x="100000" y="100000"/>
                                    </p:animScale>
                                    <p:animScale>
                                      <p:cBhvr>
                                        <p:cTn id="17" dur="26">
                                          <p:stCondLst>
                                            <p:cond delay="1642"/>
                                          </p:stCondLst>
                                        </p:cTn>
                                        <p:tgtEl>
                                          <p:spTgt spid="5">
                                            <p:txEl>
                                              <p:pRg st="0" end="0"/>
                                            </p:txEl>
                                          </p:spTgt>
                                        </p:tgtEl>
                                      </p:cBhvr>
                                      <p:to x="100000" y="90000"/>
                                    </p:animScale>
                                    <p:animScale>
                                      <p:cBhvr>
                                        <p:cTn id="18" dur="166" decel="50000">
                                          <p:stCondLst>
                                            <p:cond delay="1668"/>
                                          </p:stCondLst>
                                        </p:cTn>
                                        <p:tgtEl>
                                          <p:spTgt spid="5">
                                            <p:txEl>
                                              <p:pRg st="0" end="0"/>
                                            </p:txEl>
                                          </p:spTgt>
                                        </p:tgtEl>
                                      </p:cBhvr>
                                      <p:to x="100000" y="100000"/>
                                    </p:animScale>
                                    <p:animScale>
                                      <p:cBhvr>
                                        <p:cTn id="19" dur="26">
                                          <p:stCondLst>
                                            <p:cond delay="1808"/>
                                          </p:stCondLst>
                                        </p:cTn>
                                        <p:tgtEl>
                                          <p:spTgt spid="5">
                                            <p:txEl>
                                              <p:pRg st="0" end="0"/>
                                            </p:txEl>
                                          </p:spTgt>
                                        </p:tgtEl>
                                      </p:cBhvr>
                                      <p:to x="100000" y="95000"/>
                                    </p:animScale>
                                    <p:animScale>
                                      <p:cBhvr>
                                        <p:cTn id="20" dur="166" decel="50000">
                                          <p:stCondLst>
                                            <p:cond delay="1834"/>
                                          </p:stCondLst>
                                        </p:cTn>
                                        <p:tgtEl>
                                          <p:spTgt spid="5">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5">
                                            <p:txEl>
                                              <p:pRg st="1" end="1"/>
                                            </p:txEl>
                                          </p:spTgt>
                                        </p:tgtEl>
                                        <p:attrNameLst>
                                          <p:attrName>style.visibility</p:attrName>
                                        </p:attrNameLst>
                                      </p:cBhvr>
                                      <p:to>
                                        <p:strVal val="visible"/>
                                      </p:to>
                                    </p:set>
                                    <p:animEffect transition="in" filter="wipe(down)">
                                      <p:cBhvr>
                                        <p:cTn id="25" dur="580">
                                          <p:stCondLst>
                                            <p:cond delay="0"/>
                                          </p:stCondLst>
                                        </p:cTn>
                                        <p:tgtEl>
                                          <p:spTgt spid="5">
                                            <p:txEl>
                                              <p:pRg st="1" end="1"/>
                                            </p:txEl>
                                          </p:spTgt>
                                        </p:tgtEl>
                                      </p:cBhvr>
                                    </p:animEffect>
                                    <p:anim calcmode="lin" valueType="num">
                                      <p:cBhvr>
                                        <p:cTn id="26" dur="1822" tmFilter="0,0; 0.14,0.36; 0.43,0.73; 0.71,0.91; 1.0,1.0">
                                          <p:stCondLst>
                                            <p:cond delay="0"/>
                                          </p:stCondLst>
                                        </p:cTn>
                                        <p:tgtEl>
                                          <p:spTgt spid="5">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xEl>
                                              <p:pRg st="1" end="1"/>
                                            </p:txEl>
                                          </p:spTgt>
                                        </p:tgtEl>
                                      </p:cBhvr>
                                      <p:to x="100000" y="60000"/>
                                    </p:animScale>
                                    <p:animScale>
                                      <p:cBhvr>
                                        <p:cTn id="32" dur="166" decel="50000">
                                          <p:stCondLst>
                                            <p:cond delay="676"/>
                                          </p:stCondLst>
                                        </p:cTn>
                                        <p:tgtEl>
                                          <p:spTgt spid="5">
                                            <p:txEl>
                                              <p:pRg st="1" end="1"/>
                                            </p:txEl>
                                          </p:spTgt>
                                        </p:tgtEl>
                                      </p:cBhvr>
                                      <p:to x="100000" y="100000"/>
                                    </p:animScale>
                                    <p:animScale>
                                      <p:cBhvr>
                                        <p:cTn id="33" dur="26">
                                          <p:stCondLst>
                                            <p:cond delay="1312"/>
                                          </p:stCondLst>
                                        </p:cTn>
                                        <p:tgtEl>
                                          <p:spTgt spid="5">
                                            <p:txEl>
                                              <p:pRg st="1" end="1"/>
                                            </p:txEl>
                                          </p:spTgt>
                                        </p:tgtEl>
                                      </p:cBhvr>
                                      <p:to x="100000" y="80000"/>
                                    </p:animScale>
                                    <p:animScale>
                                      <p:cBhvr>
                                        <p:cTn id="34" dur="166" decel="50000">
                                          <p:stCondLst>
                                            <p:cond delay="1338"/>
                                          </p:stCondLst>
                                        </p:cTn>
                                        <p:tgtEl>
                                          <p:spTgt spid="5">
                                            <p:txEl>
                                              <p:pRg st="1" end="1"/>
                                            </p:txEl>
                                          </p:spTgt>
                                        </p:tgtEl>
                                      </p:cBhvr>
                                      <p:to x="100000" y="100000"/>
                                    </p:animScale>
                                    <p:animScale>
                                      <p:cBhvr>
                                        <p:cTn id="35" dur="26">
                                          <p:stCondLst>
                                            <p:cond delay="1642"/>
                                          </p:stCondLst>
                                        </p:cTn>
                                        <p:tgtEl>
                                          <p:spTgt spid="5">
                                            <p:txEl>
                                              <p:pRg st="1" end="1"/>
                                            </p:txEl>
                                          </p:spTgt>
                                        </p:tgtEl>
                                      </p:cBhvr>
                                      <p:to x="100000" y="90000"/>
                                    </p:animScale>
                                    <p:animScale>
                                      <p:cBhvr>
                                        <p:cTn id="36" dur="166" decel="50000">
                                          <p:stCondLst>
                                            <p:cond delay="1668"/>
                                          </p:stCondLst>
                                        </p:cTn>
                                        <p:tgtEl>
                                          <p:spTgt spid="5">
                                            <p:txEl>
                                              <p:pRg st="1" end="1"/>
                                            </p:txEl>
                                          </p:spTgt>
                                        </p:tgtEl>
                                      </p:cBhvr>
                                      <p:to x="100000" y="100000"/>
                                    </p:animScale>
                                    <p:animScale>
                                      <p:cBhvr>
                                        <p:cTn id="37" dur="26">
                                          <p:stCondLst>
                                            <p:cond delay="1808"/>
                                          </p:stCondLst>
                                        </p:cTn>
                                        <p:tgtEl>
                                          <p:spTgt spid="5">
                                            <p:txEl>
                                              <p:pRg st="1" end="1"/>
                                            </p:txEl>
                                          </p:spTgt>
                                        </p:tgtEl>
                                      </p:cBhvr>
                                      <p:to x="100000" y="95000"/>
                                    </p:animScale>
                                    <p:animScale>
                                      <p:cBhvr>
                                        <p:cTn id="38" dur="166" decel="50000">
                                          <p:stCondLst>
                                            <p:cond delay="1834"/>
                                          </p:stCondLst>
                                        </p:cTn>
                                        <p:tgtEl>
                                          <p:spTgt spid="5">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5">
                                            <p:txEl>
                                              <p:pRg st="2" end="2"/>
                                            </p:txEl>
                                          </p:spTgt>
                                        </p:tgtEl>
                                        <p:attrNameLst>
                                          <p:attrName>style.visibility</p:attrName>
                                        </p:attrNameLst>
                                      </p:cBhvr>
                                      <p:to>
                                        <p:strVal val="visible"/>
                                      </p:to>
                                    </p:set>
                                    <p:animEffect transition="in" filter="wipe(down)">
                                      <p:cBhvr>
                                        <p:cTn id="43" dur="580">
                                          <p:stCondLst>
                                            <p:cond delay="0"/>
                                          </p:stCondLst>
                                        </p:cTn>
                                        <p:tgtEl>
                                          <p:spTgt spid="5">
                                            <p:txEl>
                                              <p:pRg st="2" end="2"/>
                                            </p:txEl>
                                          </p:spTgt>
                                        </p:tgtEl>
                                      </p:cBhvr>
                                    </p:animEffect>
                                    <p:anim calcmode="lin" valueType="num">
                                      <p:cBhvr>
                                        <p:cTn id="44" dur="1822" tmFilter="0,0; 0.14,0.36; 0.43,0.73; 0.71,0.91; 1.0,1.0">
                                          <p:stCondLst>
                                            <p:cond delay="0"/>
                                          </p:stCondLst>
                                        </p:cTn>
                                        <p:tgtEl>
                                          <p:spTgt spid="5">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5">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5">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5">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5">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5">
                                            <p:txEl>
                                              <p:pRg st="2" end="2"/>
                                            </p:txEl>
                                          </p:spTgt>
                                        </p:tgtEl>
                                      </p:cBhvr>
                                      <p:to x="100000" y="60000"/>
                                    </p:animScale>
                                    <p:animScale>
                                      <p:cBhvr>
                                        <p:cTn id="50" dur="166" decel="50000">
                                          <p:stCondLst>
                                            <p:cond delay="676"/>
                                          </p:stCondLst>
                                        </p:cTn>
                                        <p:tgtEl>
                                          <p:spTgt spid="5">
                                            <p:txEl>
                                              <p:pRg st="2" end="2"/>
                                            </p:txEl>
                                          </p:spTgt>
                                        </p:tgtEl>
                                      </p:cBhvr>
                                      <p:to x="100000" y="100000"/>
                                    </p:animScale>
                                    <p:animScale>
                                      <p:cBhvr>
                                        <p:cTn id="51" dur="26">
                                          <p:stCondLst>
                                            <p:cond delay="1312"/>
                                          </p:stCondLst>
                                        </p:cTn>
                                        <p:tgtEl>
                                          <p:spTgt spid="5">
                                            <p:txEl>
                                              <p:pRg st="2" end="2"/>
                                            </p:txEl>
                                          </p:spTgt>
                                        </p:tgtEl>
                                      </p:cBhvr>
                                      <p:to x="100000" y="80000"/>
                                    </p:animScale>
                                    <p:animScale>
                                      <p:cBhvr>
                                        <p:cTn id="52" dur="166" decel="50000">
                                          <p:stCondLst>
                                            <p:cond delay="1338"/>
                                          </p:stCondLst>
                                        </p:cTn>
                                        <p:tgtEl>
                                          <p:spTgt spid="5">
                                            <p:txEl>
                                              <p:pRg st="2" end="2"/>
                                            </p:txEl>
                                          </p:spTgt>
                                        </p:tgtEl>
                                      </p:cBhvr>
                                      <p:to x="100000" y="100000"/>
                                    </p:animScale>
                                    <p:animScale>
                                      <p:cBhvr>
                                        <p:cTn id="53" dur="26">
                                          <p:stCondLst>
                                            <p:cond delay="1642"/>
                                          </p:stCondLst>
                                        </p:cTn>
                                        <p:tgtEl>
                                          <p:spTgt spid="5">
                                            <p:txEl>
                                              <p:pRg st="2" end="2"/>
                                            </p:txEl>
                                          </p:spTgt>
                                        </p:tgtEl>
                                      </p:cBhvr>
                                      <p:to x="100000" y="90000"/>
                                    </p:animScale>
                                    <p:animScale>
                                      <p:cBhvr>
                                        <p:cTn id="54" dur="166" decel="50000">
                                          <p:stCondLst>
                                            <p:cond delay="1668"/>
                                          </p:stCondLst>
                                        </p:cTn>
                                        <p:tgtEl>
                                          <p:spTgt spid="5">
                                            <p:txEl>
                                              <p:pRg st="2" end="2"/>
                                            </p:txEl>
                                          </p:spTgt>
                                        </p:tgtEl>
                                      </p:cBhvr>
                                      <p:to x="100000" y="100000"/>
                                    </p:animScale>
                                    <p:animScale>
                                      <p:cBhvr>
                                        <p:cTn id="55" dur="26">
                                          <p:stCondLst>
                                            <p:cond delay="1808"/>
                                          </p:stCondLst>
                                        </p:cTn>
                                        <p:tgtEl>
                                          <p:spTgt spid="5">
                                            <p:txEl>
                                              <p:pRg st="2" end="2"/>
                                            </p:txEl>
                                          </p:spTgt>
                                        </p:tgtEl>
                                      </p:cBhvr>
                                      <p:to x="100000" y="95000"/>
                                    </p:animScale>
                                    <p:animScale>
                                      <p:cBhvr>
                                        <p:cTn id="56" dur="166" decel="50000">
                                          <p:stCondLst>
                                            <p:cond delay="1834"/>
                                          </p:stCondLst>
                                        </p:cTn>
                                        <p:tgtEl>
                                          <p:spTgt spid="5">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5">
                                            <p:txEl>
                                              <p:pRg st="3" end="3"/>
                                            </p:txEl>
                                          </p:spTgt>
                                        </p:tgtEl>
                                        <p:attrNameLst>
                                          <p:attrName>style.visibility</p:attrName>
                                        </p:attrNameLst>
                                      </p:cBhvr>
                                      <p:to>
                                        <p:strVal val="visible"/>
                                      </p:to>
                                    </p:set>
                                    <p:animEffect transition="in" filter="wipe(down)">
                                      <p:cBhvr>
                                        <p:cTn id="61" dur="580">
                                          <p:stCondLst>
                                            <p:cond delay="0"/>
                                          </p:stCondLst>
                                        </p:cTn>
                                        <p:tgtEl>
                                          <p:spTgt spid="5">
                                            <p:txEl>
                                              <p:pRg st="3" end="3"/>
                                            </p:txEl>
                                          </p:spTgt>
                                        </p:tgtEl>
                                      </p:cBhvr>
                                    </p:animEffect>
                                    <p:anim calcmode="lin" valueType="num">
                                      <p:cBhvr>
                                        <p:cTn id="62" dur="1822" tmFilter="0,0; 0.14,0.36; 0.43,0.73; 0.71,0.91; 1.0,1.0">
                                          <p:stCondLst>
                                            <p:cond delay="0"/>
                                          </p:stCondLst>
                                        </p:cTn>
                                        <p:tgtEl>
                                          <p:spTgt spid="5">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5">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5">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5">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5">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5">
                                            <p:txEl>
                                              <p:pRg st="3" end="3"/>
                                            </p:txEl>
                                          </p:spTgt>
                                        </p:tgtEl>
                                      </p:cBhvr>
                                      <p:to x="100000" y="60000"/>
                                    </p:animScale>
                                    <p:animScale>
                                      <p:cBhvr>
                                        <p:cTn id="68" dur="166" decel="50000">
                                          <p:stCondLst>
                                            <p:cond delay="676"/>
                                          </p:stCondLst>
                                        </p:cTn>
                                        <p:tgtEl>
                                          <p:spTgt spid="5">
                                            <p:txEl>
                                              <p:pRg st="3" end="3"/>
                                            </p:txEl>
                                          </p:spTgt>
                                        </p:tgtEl>
                                      </p:cBhvr>
                                      <p:to x="100000" y="100000"/>
                                    </p:animScale>
                                    <p:animScale>
                                      <p:cBhvr>
                                        <p:cTn id="69" dur="26">
                                          <p:stCondLst>
                                            <p:cond delay="1312"/>
                                          </p:stCondLst>
                                        </p:cTn>
                                        <p:tgtEl>
                                          <p:spTgt spid="5">
                                            <p:txEl>
                                              <p:pRg st="3" end="3"/>
                                            </p:txEl>
                                          </p:spTgt>
                                        </p:tgtEl>
                                      </p:cBhvr>
                                      <p:to x="100000" y="80000"/>
                                    </p:animScale>
                                    <p:animScale>
                                      <p:cBhvr>
                                        <p:cTn id="70" dur="166" decel="50000">
                                          <p:stCondLst>
                                            <p:cond delay="1338"/>
                                          </p:stCondLst>
                                        </p:cTn>
                                        <p:tgtEl>
                                          <p:spTgt spid="5">
                                            <p:txEl>
                                              <p:pRg st="3" end="3"/>
                                            </p:txEl>
                                          </p:spTgt>
                                        </p:tgtEl>
                                      </p:cBhvr>
                                      <p:to x="100000" y="100000"/>
                                    </p:animScale>
                                    <p:animScale>
                                      <p:cBhvr>
                                        <p:cTn id="71" dur="26">
                                          <p:stCondLst>
                                            <p:cond delay="1642"/>
                                          </p:stCondLst>
                                        </p:cTn>
                                        <p:tgtEl>
                                          <p:spTgt spid="5">
                                            <p:txEl>
                                              <p:pRg st="3" end="3"/>
                                            </p:txEl>
                                          </p:spTgt>
                                        </p:tgtEl>
                                      </p:cBhvr>
                                      <p:to x="100000" y="90000"/>
                                    </p:animScale>
                                    <p:animScale>
                                      <p:cBhvr>
                                        <p:cTn id="72" dur="166" decel="50000">
                                          <p:stCondLst>
                                            <p:cond delay="1668"/>
                                          </p:stCondLst>
                                        </p:cTn>
                                        <p:tgtEl>
                                          <p:spTgt spid="5">
                                            <p:txEl>
                                              <p:pRg st="3" end="3"/>
                                            </p:txEl>
                                          </p:spTgt>
                                        </p:tgtEl>
                                      </p:cBhvr>
                                      <p:to x="100000" y="100000"/>
                                    </p:animScale>
                                    <p:animScale>
                                      <p:cBhvr>
                                        <p:cTn id="73" dur="26">
                                          <p:stCondLst>
                                            <p:cond delay="1808"/>
                                          </p:stCondLst>
                                        </p:cTn>
                                        <p:tgtEl>
                                          <p:spTgt spid="5">
                                            <p:txEl>
                                              <p:pRg st="3" end="3"/>
                                            </p:txEl>
                                          </p:spTgt>
                                        </p:tgtEl>
                                      </p:cBhvr>
                                      <p:to x="100000" y="95000"/>
                                    </p:animScale>
                                    <p:animScale>
                                      <p:cBhvr>
                                        <p:cTn id="74" dur="166" decel="50000">
                                          <p:stCondLst>
                                            <p:cond delay="1834"/>
                                          </p:stCondLst>
                                        </p:cTn>
                                        <p:tgtEl>
                                          <p:spTgt spid="5">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5">
                                            <p:txEl>
                                              <p:pRg st="4" end="4"/>
                                            </p:txEl>
                                          </p:spTgt>
                                        </p:tgtEl>
                                        <p:attrNameLst>
                                          <p:attrName>style.visibility</p:attrName>
                                        </p:attrNameLst>
                                      </p:cBhvr>
                                      <p:to>
                                        <p:strVal val="visible"/>
                                      </p:to>
                                    </p:set>
                                    <p:animEffect transition="in" filter="wipe(down)">
                                      <p:cBhvr>
                                        <p:cTn id="79" dur="580">
                                          <p:stCondLst>
                                            <p:cond delay="0"/>
                                          </p:stCondLst>
                                        </p:cTn>
                                        <p:tgtEl>
                                          <p:spTgt spid="5">
                                            <p:txEl>
                                              <p:pRg st="4" end="4"/>
                                            </p:txEl>
                                          </p:spTgt>
                                        </p:tgtEl>
                                      </p:cBhvr>
                                    </p:animEffect>
                                    <p:anim calcmode="lin" valueType="num">
                                      <p:cBhvr>
                                        <p:cTn id="80" dur="1822" tmFilter="0,0; 0.14,0.36; 0.43,0.73; 0.71,0.91; 1.0,1.0">
                                          <p:stCondLst>
                                            <p:cond delay="0"/>
                                          </p:stCondLst>
                                        </p:cTn>
                                        <p:tgtEl>
                                          <p:spTgt spid="5">
                                            <p:txEl>
                                              <p:pRg st="4" end="4"/>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5">
                                            <p:txEl>
                                              <p:pRg st="4" end="4"/>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5">
                                            <p:txEl>
                                              <p:pRg st="4" end="4"/>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5">
                                            <p:txEl>
                                              <p:pRg st="4" end="4"/>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5">
                                            <p:txEl>
                                              <p:pRg st="4" end="4"/>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5">
                                            <p:txEl>
                                              <p:pRg st="4" end="4"/>
                                            </p:txEl>
                                          </p:spTgt>
                                        </p:tgtEl>
                                      </p:cBhvr>
                                      <p:to x="100000" y="60000"/>
                                    </p:animScale>
                                    <p:animScale>
                                      <p:cBhvr>
                                        <p:cTn id="86" dur="166" decel="50000">
                                          <p:stCondLst>
                                            <p:cond delay="676"/>
                                          </p:stCondLst>
                                        </p:cTn>
                                        <p:tgtEl>
                                          <p:spTgt spid="5">
                                            <p:txEl>
                                              <p:pRg st="4" end="4"/>
                                            </p:txEl>
                                          </p:spTgt>
                                        </p:tgtEl>
                                      </p:cBhvr>
                                      <p:to x="100000" y="100000"/>
                                    </p:animScale>
                                    <p:animScale>
                                      <p:cBhvr>
                                        <p:cTn id="87" dur="26">
                                          <p:stCondLst>
                                            <p:cond delay="1312"/>
                                          </p:stCondLst>
                                        </p:cTn>
                                        <p:tgtEl>
                                          <p:spTgt spid="5">
                                            <p:txEl>
                                              <p:pRg st="4" end="4"/>
                                            </p:txEl>
                                          </p:spTgt>
                                        </p:tgtEl>
                                      </p:cBhvr>
                                      <p:to x="100000" y="80000"/>
                                    </p:animScale>
                                    <p:animScale>
                                      <p:cBhvr>
                                        <p:cTn id="88" dur="166" decel="50000">
                                          <p:stCondLst>
                                            <p:cond delay="1338"/>
                                          </p:stCondLst>
                                        </p:cTn>
                                        <p:tgtEl>
                                          <p:spTgt spid="5">
                                            <p:txEl>
                                              <p:pRg st="4" end="4"/>
                                            </p:txEl>
                                          </p:spTgt>
                                        </p:tgtEl>
                                      </p:cBhvr>
                                      <p:to x="100000" y="100000"/>
                                    </p:animScale>
                                    <p:animScale>
                                      <p:cBhvr>
                                        <p:cTn id="89" dur="26">
                                          <p:stCondLst>
                                            <p:cond delay="1642"/>
                                          </p:stCondLst>
                                        </p:cTn>
                                        <p:tgtEl>
                                          <p:spTgt spid="5">
                                            <p:txEl>
                                              <p:pRg st="4" end="4"/>
                                            </p:txEl>
                                          </p:spTgt>
                                        </p:tgtEl>
                                      </p:cBhvr>
                                      <p:to x="100000" y="90000"/>
                                    </p:animScale>
                                    <p:animScale>
                                      <p:cBhvr>
                                        <p:cTn id="90" dur="166" decel="50000">
                                          <p:stCondLst>
                                            <p:cond delay="1668"/>
                                          </p:stCondLst>
                                        </p:cTn>
                                        <p:tgtEl>
                                          <p:spTgt spid="5">
                                            <p:txEl>
                                              <p:pRg st="4" end="4"/>
                                            </p:txEl>
                                          </p:spTgt>
                                        </p:tgtEl>
                                      </p:cBhvr>
                                      <p:to x="100000" y="100000"/>
                                    </p:animScale>
                                    <p:animScale>
                                      <p:cBhvr>
                                        <p:cTn id="91" dur="26">
                                          <p:stCondLst>
                                            <p:cond delay="1808"/>
                                          </p:stCondLst>
                                        </p:cTn>
                                        <p:tgtEl>
                                          <p:spTgt spid="5">
                                            <p:txEl>
                                              <p:pRg st="4" end="4"/>
                                            </p:txEl>
                                          </p:spTgt>
                                        </p:tgtEl>
                                      </p:cBhvr>
                                      <p:to x="100000" y="95000"/>
                                    </p:animScale>
                                    <p:animScale>
                                      <p:cBhvr>
                                        <p:cTn id="92" dur="166" decel="50000">
                                          <p:stCondLst>
                                            <p:cond delay="1834"/>
                                          </p:stCondLst>
                                        </p:cTn>
                                        <p:tgtEl>
                                          <p:spTgt spid="5">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939</Words>
  <Application>Microsoft Office PowerPoint</Application>
  <PresentationFormat>عرض على الشاشة (3:4)‏</PresentationFormat>
  <Paragraphs>44</Paragraphs>
  <Slides>10</Slides>
  <Notes>0</Notes>
  <HiddenSlides>0</HiddenSlides>
  <MMClips>0</MMClips>
  <ScaleCrop>false</ScaleCrop>
  <HeadingPairs>
    <vt:vector size="4" baseType="variant">
      <vt:variant>
        <vt:lpstr>سمة</vt:lpstr>
      </vt:variant>
      <vt:variant>
        <vt:i4>1</vt:i4>
      </vt:variant>
      <vt:variant>
        <vt:lpstr>عناوين الشرائح</vt:lpstr>
      </vt:variant>
      <vt:variant>
        <vt:i4>10</vt:i4>
      </vt:variant>
    </vt:vector>
  </HeadingPairs>
  <TitlesOfParts>
    <vt:vector size="11" baseType="lpstr">
      <vt:lpstr>سمة Office</vt:lpstr>
      <vt:lpstr>الشريحة 1</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Ali Al-Basrawi</dc:creator>
  <cp:lastModifiedBy>THINK PAD</cp:lastModifiedBy>
  <cp:revision>8</cp:revision>
  <dcterms:created xsi:type="dcterms:W3CDTF">2017-08-19T04:05:48Z</dcterms:created>
  <dcterms:modified xsi:type="dcterms:W3CDTF">2023-10-02T04:54:29Z</dcterms:modified>
</cp:coreProperties>
</file>